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6" r:id="rId5"/>
    <p:sldId id="277" r:id="rId6"/>
    <p:sldId id="268" r:id="rId7"/>
    <p:sldId id="260" r:id="rId8"/>
    <p:sldId id="261" r:id="rId9"/>
    <p:sldId id="262" r:id="rId10"/>
    <p:sldId id="270" r:id="rId11"/>
    <p:sldId id="27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FF33"/>
    <a:srgbClr val="66FF33"/>
    <a:srgbClr val="FF6600"/>
    <a:srgbClr val="3366FF"/>
    <a:srgbClr val="0000FF"/>
    <a:srgbClr val="6666FF"/>
    <a:srgbClr val="6600FF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4012-6474-4104-8971-D1CE8942013B}" type="datetimeFigureOut">
              <a:rPr lang="en-GB" smtClean="0"/>
              <a:pPr/>
              <a:t>09/01/2013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66F3-5CD0-4A51-AD44-1A621774432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Magisterio-4&#186;B%20Menci&#243;n%20Ingl&#233;s\Did&#225;ctica%20de%20la%20Lengua%20Inglesa\chant.wma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20888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ln w="12700">
                  <a:noFill/>
                </a:ln>
                <a:solidFill>
                  <a:srgbClr val="00B0F0"/>
                </a:solidFill>
                <a:latin typeface="Segoe Print" pitchFamily="2" charset="0"/>
              </a:rPr>
              <a:t>W</a:t>
            </a:r>
            <a:r>
              <a:rPr lang="en-GB" sz="4800" b="1" dirty="0" smtClean="0">
                <a:ln w="12700">
                  <a:noFill/>
                </a:ln>
                <a:solidFill>
                  <a:srgbClr val="3366FF"/>
                </a:solidFill>
                <a:latin typeface="Segoe Print" pitchFamily="2" charset="0"/>
              </a:rPr>
              <a:t>O</a:t>
            </a:r>
            <a:r>
              <a:rPr lang="en-GB" sz="4800" b="1" dirty="0" smtClean="0">
                <a:ln w="12700">
                  <a:noFill/>
                </a:ln>
                <a:solidFill>
                  <a:srgbClr val="0000FF"/>
                </a:solidFill>
                <a:latin typeface="Segoe Print" pitchFamily="2" charset="0"/>
              </a:rPr>
              <a:t>N</a:t>
            </a:r>
            <a:r>
              <a:rPr lang="en-GB" sz="4800" b="1" dirty="0" smtClean="0">
                <a:ln w="12700">
                  <a:noFill/>
                </a:ln>
                <a:solidFill>
                  <a:srgbClr val="6600CC"/>
                </a:solidFill>
                <a:latin typeface="Segoe Print" pitchFamily="2" charset="0"/>
              </a:rPr>
              <a:t>D</a:t>
            </a:r>
            <a:r>
              <a:rPr lang="en-GB" sz="4800" b="1" dirty="0" smtClean="0">
                <a:ln w="12700">
                  <a:noFill/>
                </a:ln>
                <a:solidFill>
                  <a:srgbClr val="9933FF"/>
                </a:solidFill>
                <a:latin typeface="Segoe Print" pitchFamily="2" charset="0"/>
              </a:rPr>
              <a:t>E</a:t>
            </a:r>
            <a:r>
              <a:rPr lang="en-GB" sz="4800" b="1" dirty="0" smtClean="0">
                <a:ln w="12700">
                  <a:noFill/>
                </a:ln>
                <a:solidFill>
                  <a:srgbClr val="CC00FF"/>
                </a:solidFill>
                <a:latin typeface="Segoe Print" pitchFamily="2" charset="0"/>
              </a:rPr>
              <a:t>R</a:t>
            </a:r>
            <a:r>
              <a:rPr lang="en-GB" sz="4800" b="1" dirty="0" smtClean="0">
                <a:ln w="12700">
                  <a:noFill/>
                </a:ln>
                <a:solidFill>
                  <a:srgbClr val="FF00FF"/>
                </a:solidFill>
                <a:latin typeface="Segoe Print" pitchFamily="2" charset="0"/>
              </a:rPr>
              <a:t>S</a:t>
            </a:r>
            <a:r>
              <a:rPr lang="en-GB" sz="3600" b="1" dirty="0" smtClean="0">
                <a:ln w="12700">
                  <a:noFill/>
                </a:ln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GB" sz="3200" b="1" dirty="0" smtClean="0">
                <a:ln w="12700">
                  <a:noFill/>
                </a:ln>
                <a:solidFill>
                  <a:srgbClr val="CC0066"/>
                </a:solidFill>
                <a:latin typeface="Segoe Print" pitchFamily="2" charset="0"/>
              </a:rPr>
              <a:t>OF</a:t>
            </a:r>
            <a:r>
              <a:rPr lang="en-GB" sz="3600" b="1" dirty="0" smtClean="0">
                <a:ln w="12700">
                  <a:noFill/>
                </a:ln>
                <a:solidFill>
                  <a:srgbClr val="CC0066"/>
                </a:solidFill>
                <a:latin typeface="Segoe Print" pitchFamily="2" charset="0"/>
              </a:rPr>
              <a:t> </a:t>
            </a:r>
            <a:r>
              <a:rPr lang="en-GB" sz="3200" b="1" dirty="0" smtClean="0">
                <a:ln w="12700">
                  <a:noFill/>
                </a:ln>
                <a:solidFill>
                  <a:srgbClr val="FF0000"/>
                </a:solidFill>
                <a:latin typeface="Segoe Print" pitchFamily="2" charset="0"/>
              </a:rPr>
              <a:t>TH</a:t>
            </a:r>
            <a:r>
              <a:rPr lang="en-GB" sz="3200" b="1" dirty="0" smtClean="0">
                <a:ln w="12700">
                  <a:noFill/>
                </a:ln>
                <a:solidFill>
                  <a:srgbClr val="FF6600"/>
                </a:solidFill>
                <a:latin typeface="Segoe Print" pitchFamily="2" charset="0"/>
              </a:rPr>
              <a:t>E</a:t>
            </a:r>
            <a:r>
              <a:rPr lang="en-GB" sz="3600" b="1" dirty="0" smtClean="0">
                <a:ln w="12700">
                  <a:noFill/>
                </a:ln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GB" sz="6000" b="1" dirty="0" smtClean="0">
                <a:ln w="12700">
                  <a:noFill/>
                </a:ln>
                <a:solidFill>
                  <a:srgbClr val="FFC000"/>
                </a:solidFill>
                <a:latin typeface="Segoe Print" pitchFamily="2" charset="0"/>
              </a:rPr>
              <a:t>W</a:t>
            </a:r>
            <a:r>
              <a:rPr lang="en-GB" sz="4800" b="1" dirty="0" smtClean="0">
                <a:ln w="12700">
                  <a:noFill/>
                </a:ln>
                <a:solidFill>
                  <a:srgbClr val="FFFF00"/>
                </a:solidFill>
                <a:latin typeface="Segoe Print" pitchFamily="2" charset="0"/>
              </a:rPr>
              <a:t>O</a:t>
            </a:r>
            <a:r>
              <a:rPr lang="en-GB" sz="4800" b="1" dirty="0" smtClean="0">
                <a:ln w="12700">
                  <a:noFill/>
                </a:ln>
                <a:solidFill>
                  <a:srgbClr val="99FF33"/>
                </a:solidFill>
                <a:latin typeface="Segoe Print" pitchFamily="2" charset="0"/>
              </a:rPr>
              <a:t>R</a:t>
            </a:r>
            <a:r>
              <a:rPr lang="en-GB" sz="4800" b="1" dirty="0" smtClean="0">
                <a:ln w="12700">
                  <a:noFill/>
                </a:ln>
                <a:solidFill>
                  <a:srgbClr val="00FF00"/>
                </a:solidFill>
                <a:latin typeface="Segoe Print" pitchFamily="2" charset="0"/>
              </a:rPr>
              <a:t>L</a:t>
            </a:r>
            <a:r>
              <a:rPr lang="en-GB" sz="4800" b="1" dirty="0" smtClean="0">
                <a:ln w="12700">
                  <a:noFill/>
                </a:ln>
                <a:solidFill>
                  <a:srgbClr val="008000"/>
                </a:solidFill>
                <a:latin typeface="Segoe Print" pitchFamily="2" charset="0"/>
              </a:rPr>
              <a:t>D</a:t>
            </a:r>
            <a:r>
              <a:rPr lang="en-GB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Segoe Print" pitchFamily="2" charset="0"/>
              </a:rPr>
            </a:br>
            <a:endParaRPr lang="en-GB" sz="3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6400800" cy="2420888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solidFill>
                  <a:schemeClr val="bg1"/>
                </a:solidFill>
                <a:latin typeface="Tempus Sans ITC" pitchFamily="82" charset="0"/>
              </a:rPr>
              <a:t>Group 1</a:t>
            </a:r>
          </a:p>
          <a:p>
            <a:pPr algn="just"/>
            <a:endParaRPr lang="en-GB" sz="1100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algn="just"/>
            <a:r>
              <a:rPr lang="en-GB" sz="1800" dirty="0" smtClean="0">
                <a:solidFill>
                  <a:schemeClr val="bg1"/>
                </a:solidFill>
                <a:latin typeface="Tempus Sans ITC" pitchFamily="82" charset="0"/>
              </a:rPr>
              <a:t>Benjamín Alcázar Muñoz</a:t>
            </a:r>
          </a:p>
          <a:p>
            <a:pPr algn="just"/>
            <a:r>
              <a:rPr lang="en-GB" sz="1800" dirty="0" smtClean="0">
                <a:solidFill>
                  <a:schemeClr val="bg1"/>
                </a:solidFill>
                <a:latin typeface="Tempus Sans ITC" pitchFamily="82" charset="0"/>
              </a:rPr>
              <a:t>Manuel Delicado Ortiz</a:t>
            </a:r>
          </a:p>
          <a:p>
            <a:pPr algn="just"/>
            <a:r>
              <a:rPr lang="en-GB" sz="1800" dirty="0" smtClean="0">
                <a:solidFill>
                  <a:schemeClr val="bg1"/>
                </a:solidFill>
                <a:latin typeface="Tempus Sans ITC" pitchFamily="82" charset="0"/>
              </a:rPr>
              <a:t>Inmaculada Garrido Castellanos</a:t>
            </a:r>
            <a:endParaRPr lang="en-GB" sz="1800" dirty="0">
              <a:solidFill>
                <a:schemeClr val="bg1"/>
              </a:solidFill>
              <a:latin typeface="Tempus Sans ITC" pitchFamily="82" charset="0"/>
            </a:endParaRPr>
          </a:p>
          <a:p>
            <a:pPr algn="just"/>
            <a:r>
              <a:rPr lang="en-GB" sz="1800" dirty="0" smtClean="0">
                <a:solidFill>
                  <a:schemeClr val="bg1"/>
                </a:solidFill>
                <a:latin typeface="Tempus Sans ITC" pitchFamily="82" charset="0"/>
              </a:rPr>
              <a:t>Carlos Patiño García</a:t>
            </a:r>
            <a:endParaRPr lang="en-GB" sz="18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52120" y="5661248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Segoe Print" pitchFamily="2" charset="0"/>
              </a:rPr>
              <a:t>6</a:t>
            </a:r>
            <a:r>
              <a:rPr lang="en-GB" baseline="30000" dirty="0" smtClean="0">
                <a:solidFill>
                  <a:schemeClr val="bg1"/>
                </a:solidFill>
                <a:latin typeface="Segoe Print" pitchFamily="2" charset="0"/>
              </a:rPr>
              <a:t>TH</a:t>
            </a:r>
            <a:r>
              <a:rPr lang="en-GB" dirty="0" smtClean="0">
                <a:solidFill>
                  <a:schemeClr val="bg1"/>
                </a:solidFill>
                <a:latin typeface="Segoe Print" pitchFamily="2" charset="0"/>
              </a:rPr>
              <a:t> LEVEL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Segoe Print" pitchFamily="2" charset="0"/>
              </a:rPr>
              <a:t>PRIMARY EDUCATION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539552" y="2348880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noProof="0" dirty="0" smtClean="0">
                <a:solidFill>
                  <a:schemeClr val="tx1"/>
                </a:solidFill>
                <a:latin typeface="Century Gothic" pitchFamily="34" charset="0"/>
              </a:rPr>
              <a:t> 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Amazon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 _________ than Nile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  <a:endParaRPr kumimoji="0" lang="en-GB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395536" y="220486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1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Shorter</a:t>
            </a:r>
            <a:endParaRPr lang="en-GB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35730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Higher</a:t>
            </a:r>
            <a:endParaRPr lang="en-GB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39330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Smaller</a:t>
            </a:r>
            <a:endParaRPr lang="en-GB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4788024" y="3861048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noProof="0" dirty="0" smtClean="0">
                <a:solidFill>
                  <a:schemeClr val="tx1"/>
                </a:solidFill>
                <a:latin typeface="Century Gothic" pitchFamily="34" charset="0"/>
              </a:rPr>
              <a:t> 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If you are in Asia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you can see ____________ in the world.</a:t>
            </a:r>
            <a:endParaRPr kumimoji="0" lang="en-GB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644008" y="371703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2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60032" y="54452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The highest mountain</a:t>
            </a:r>
            <a:endParaRPr lang="en-GB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60032" y="50851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The hottest desert</a:t>
            </a:r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60032" y="47251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The largest jungle</a:t>
            </a:r>
            <a:endParaRPr lang="en-GB" dirty="0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2411760" y="764704"/>
            <a:ext cx="4320480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7200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Let’s check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 the answers</a:t>
            </a:r>
            <a:r>
              <a:rPr lang="en-GB" sz="2400" dirty="0" smtClean="0">
                <a:solidFill>
                  <a:schemeClr val="tx1"/>
                </a:solidFill>
                <a:latin typeface="Tempus Sans ITC" pitchFamily="82" charset="0"/>
              </a:rPr>
              <a:t>.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4860032" y="476672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noProof="0" dirty="0" smtClean="0">
                <a:solidFill>
                  <a:schemeClr val="tx1"/>
                </a:solidFill>
                <a:latin typeface="Century Gothic" pitchFamily="34" charset="0"/>
              </a:rPr>
              <a:t> 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A place surrounded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by water is called...</a:t>
            </a:r>
            <a:endParaRPr kumimoji="0" lang="en-GB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4716016" y="332656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3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32040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Island</a:t>
            </a:r>
            <a:endParaRPr lang="en-GB" dirty="0"/>
          </a:p>
        </p:txBody>
      </p:sp>
      <p:sp>
        <p:nvSpPr>
          <p:cNvPr id="8" name="7 CuadroTexto"/>
          <p:cNvSpPr txBox="1"/>
          <p:nvPr/>
        </p:nvSpPr>
        <p:spPr>
          <a:xfrm>
            <a:off x="4932040" y="13407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Lake</a:t>
            </a:r>
            <a:endParaRPr lang="en-GB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2040" y="20608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Beach</a:t>
            </a:r>
            <a:endParaRPr lang="en-GB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395536" y="2492896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noProof="0" dirty="0" smtClean="0">
                <a:solidFill>
                  <a:schemeClr val="tx1"/>
                </a:solidFill>
                <a:latin typeface="Century Gothic" pitchFamily="34" charset="0"/>
              </a:rPr>
              <a:t> 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It is a natural place which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is higher than a tree.</a:t>
            </a:r>
            <a:endParaRPr kumimoji="0" lang="en-GB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51520" y="234888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4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40770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Mountain</a:t>
            </a:r>
            <a:endParaRPr lang="en-GB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3717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Building</a:t>
            </a:r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33569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Beach</a:t>
            </a:r>
            <a:endParaRPr lang="en-GB" dirty="0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4860032" y="4365104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noProof="0" dirty="0" smtClean="0">
                <a:solidFill>
                  <a:schemeClr val="tx1"/>
                </a:solidFill>
                <a:latin typeface="Century Gothic" pitchFamily="34" charset="0"/>
              </a:rPr>
              <a:t> 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Antarctica is in the _______ of the world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  <a:endParaRPr kumimoji="0" lang="en-GB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716016" y="422108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5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932040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South</a:t>
            </a:r>
            <a:endParaRPr lang="en-GB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932040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North</a:t>
            </a:r>
            <a:endParaRPr lang="en-GB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932040" y="5949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West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sz="8800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Segoe Print" pitchFamily="2" charset="0"/>
              </a:rPr>
              <a:t>C</a:t>
            </a:r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Segoe Print" pitchFamily="2" charset="0"/>
              </a:rPr>
              <a:t>HANT</a:t>
            </a:r>
            <a:endParaRPr lang="en-GB" sz="7200" dirty="0">
              <a:ln>
                <a:solidFill>
                  <a:schemeClr val="tx1"/>
                </a:solidFill>
              </a:ln>
              <a:solidFill>
                <a:srgbClr val="FF66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115616" y="1484784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Nile is the longest river, river!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Everest is the highest mountain, mountain!</a:t>
            </a:r>
            <a:endParaRPr lang="en-GB" sz="2800" dirty="0"/>
          </a:p>
        </p:txBody>
      </p:sp>
      <p:sp>
        <p:nvSpPr>
          <p:cNvPr id="12" name="11 Rectángulo"/>
          <p:cNvSpPr/>
          <p:nvPr/>
        </p:nvSpPr>
        <p:spPr>
          <a:xfrm>
            <a:off x="1115616" y="4077072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Australia is the biggest island, island!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Sahara is the hottest desert, desert!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15616" y="188640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Children, you are boys in a big city walking in the streets in different countries, you are happy, it’s in your face , it is great! </a:t>
            </a:r>
          </a:p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Take my hand we will visit a place.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115616" y="2780928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Children, you are boys in a big city walking in the streets in different countries, you are happy, it’s in your face , it is great! </a:t>
            </a:r>
          </a:p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Take my hand we will visit a place.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115616" y="5373216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Children, you are boys in a big city walking in the streets in different countries, you are happy, it’s in your face , it is great! </a:t>
            </a:r>
          </a:p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Take my hand we will visit a place.</a:t>
            </a:r>
          </a:p>
        </p:txBody>
      </p:sp>
      <p:pic>
        <p:nvPicPr>
          <p:cNvPr id="7" name="chan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555776" y="404664"/>
            <a:ext cx="4032448" cy="720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entury Gothic" pitchFamily="34" charset="0"/>
              </a:rPr>
              <a:t>Create a new chorus.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15616" y="2636912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________________________________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________________________________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5616" y="5229200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________________________________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Tempus Sans ITC" pitchFamily="82" charset="0"/>
              </a:rPr>
              <a:t>________________________________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15616" y="1340768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Children, you are boys in a big city walking in the streets in different countries, you are happy, it’s in your face , it is great! </a:t>
            </a:r>
          </a:p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Take my hand we will visit a place.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15616" y="3933056"/>
            <a:ext cx="6912768" cy="1152128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Children, you are boys in a big city walking in the streets in different countries, you are happy, it’s in your face , it is great! </a:t>
            </a:r>
          </a:p>
          <a:p>
            <a:pPr algn="ctr"/>
            <a:r>
              <a:rPr lang="en-GB" sz="2000" dirty="0" smtClean="0">
                <a:solidFill>
                  <a:sysClr val="windowText" lastClr="000000"/>
                </a:solidFill>
                <a:latin typeface="Tempus Sans ITC" pitchFamily="82" charset="0"/>
              </a:rPr>
              <a:t>Take my hand we will visit a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275856" y="404664"/>
            <a:ext cx="2592288" cy="72008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  <a:latin typeface="Tempus Sans ITC" pitchFamily="82" charset="0"/>
              </a:rPr>
              <a:t>You can use...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99592" y="2924944"/>
            <a:ext cx="151216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dry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39752" y="4149080"/>
            <a:ext cx="151216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waterfall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31840" y="2060848"/>
            <a:ext cx="1512168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deep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156176" y="2492896"/>
            <a:ext cx="151216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Century Gothic" pitchFamily="34" charset="0"/>
              </a:rPr>
              <a:t>Paris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7544" y="4797152"/>
            <a:ext cx="151216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building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427984" y="3933056"/>
            <a:ext cx="151216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beautiful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36296" y="3861048"/>
            <a:ext cx="151216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long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724128" y="5445224"/>
            <a:ext cx="151216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ocean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131840" y="5661248"/>
            <a:ext cx="151216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Century Gothic" pitchFamily="34" charset="0"/>
              </a:rPr>
              <a:t>Empire</a:t>
            </a:r>
            <a:r>
              <a:rPr lang="es-ES" sz="2400" dirty="0" smtClean="0">
                <a:latin typeface="Century Gothic" pitchFamily="34" charset="0"/>
              </a:rPr>
              <a:t> </a:t>
            </a:r>
            <a:r>
              <a:rPr lang="es-ES" sz="2400" dirty="0" err="1" smtClean="0">
                <a:latin typeface="Century Gothic" pitchFamily="34" charset="0"/>
              </a:rPr>
              <a:t>State</a:t>
            </a:r>
            <a:endParaRPr lang="es-ES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verydaybipolar.files.wordpress.com/2011/09/jung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2592288" cy="1728191"/>
          </a:xfrm>
          <a:prstGeom prst="rect">
            <a:avLst/>
          </a:prstGeom>
          <a:noFill/>
        </p:spPr>
      </p:pic>
      <p:pic>
        <p:nvPicPr>
          <p:cNvPr id="4" name="Picture 6" descr="Denali Mt McKin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76872"/>
            <a:ext cx="2592288" cy="1728192"/>
          </a:xfrm>
          <a:prstGeom prst="rect">
            <a:avLst/>
          </a:prstGeom>
          <a:noFill/>
        </p:spPr>
      </p:pic>
      <p:pic>
        <p:nvPicPr>
          <p:cNvPr id="5" name="Picture 10" descr="http://10lugares.com/wp-content/uploads/2012/03/auckland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76872"/>
            <a:ext cx="2592288" cy="1728192"/>
          </a:xfrm>
          <a:prstGeom prst="rect">
            <a:avLst/>
          </a:prstGeom>
          <a:noFill/>
        </p:spPr>
      </p:pic>
      <p:pic>
        <p:nvPicPr>
          <p:cNvPr id="6" name="Picture 14" descr="http://upload.wikimedia.org/wikipedia/commons/thumb/e/e0/Clouds_over_the_Atlantic_Ocean.jpg/275px-Clouds_over_the_Atlantic_Oce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149080"/>
            <a:ext cx="2592288" cy="1728192"/>
          </a:xfrm>
          <a:prstGeom prst="rect">
            <a:avLst/>
          </a:prstGeom>
          <a:noFill/>
        </p:spPr>
      </p:pic>
      <p:pic>
        <p:nvPicPr>
          <p:cNvPr id="7" name="Picture 16" descr="http://t0.gstatic.com/images?q=tbn:ANd9GcS8kNv6JKRKngqaCbQAyE4v8c6bh0ZXs1pKsKfy7l7bqsJ4-yMt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149080"/>
            <a:ext cx="2592288" cy="1728191"/>
          </a:xfrm>
          <a:prstGeom prst="rect">
            <a:avLst/>
          </a:prstGeom>
          <a:noFill/>
        </p:spPr>
      </p:pic>
      <p:pic>
        <p:nvPicPr>
          <p:cNvPr id="8" name="Picture 24" descr="http://photochrome.org/wp-content/uploads/2008/09/op-enrique-aguirre-colorado-riv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276872"/>
            <a:ext cx="2592288" cy="172819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6012160" y="342900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City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39552" y="342900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River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75856" y="342900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Mountain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9552" y="5301208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Rainforest /Jungle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75856" y="5301208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Island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012160" y="5301208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Sea / Ocean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www.debrady.com/catalogue/hanging/images/Compass%20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2592288" cy="2304256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3275856" y="2132856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North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940152" y="3573016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East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75856" y="5013176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South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83568" y="3573016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West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1" name="Picture 30" descr="http://2.bp.blogspot.com/-7cBrh3HKhGU/Tx8hbyu3W6I/AAAAAAAAAzU/4nfqo0BIfyc/s1600/Coastal_Holiday%252C_Sand_Be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2592288" cy="1728192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467544" y="558924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Beach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3" name="Picture 6" descr="http://www.hormiga.org/fondosescritorio/wallpapers/La-Naturaleza/el-desierto/Desert-Oasis-Lib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437112"/>
            <a:ext cx="2592288" cy="1728192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6156176" y="558924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Desert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5" name="Picture 10" descr="http://tejiendoelmundo.files.wordpress.com/2011/01/empire_st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12776"/>
            <a:ext cx="2592287" cy="1872208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467544" y="270892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Building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7" name="Picture 2" descr="http://media-cdn.tripadvisor.com/media/photo-s/00/17/34/b0/coatepeque-lake-el-salvad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412776"/>
            <a:ext cx="2592289" cy="1872208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6156176" y="270892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Lake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 Subtítulo"/>
          <p:cNvSpPr txBox="1">
            <a:spLocks/>
          </p:cNvSpPr>
          <p:nvPr/>
        </p:nvSpPr>
        <p:spPr>
          <a:xfrm>
            <a:off x="4644008" y="332656"/>
            <a:ext cx="4104456" cy="93610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LET’S KNOW GREECE!</a:t>
            </a:r>
          </a:p>
          <a:p>
            <a:pPr lvl="0" algn="ctr">
              <a:spcBef>
                <a:spcPct val="20000"/>
              </a:spcBef>
            </a:pPr>
            <a:r>
              <a:rPr lang="en-GB" sz="2000" b="1" dirty="0" smtClean="0">
                <a:solidFill>
                  <a:schemeClr val="tx1"/>
                </a:solidFill>
                <a:latin typeface="Tempus Sans ITC" pitchFamily="82" charset="0"/>
              </a:rPr>
              <a:t>Read</a:t>
            </a:r>
            <a:r>
              <a:rPr lang="en-GB" sz="2000" dirty="0" smtClean="0">
                <a:solidFill>
                  <a:schemeClr val="tx1"/>
                </a:solidFill>
                <a:latin typeface="Tempus Sans ITC" pitchFamily="82" charset="0"/>
              </a:rPr>
              <a:t> this </a:t>
            </a:r>
            <a:r>
              <a:rPr lang="en-GB" sz="2000" smtClean="0">
                <a:solidFill>
                  <a:schemeClr val="tx1"/>
                </a:solidFill>
                <a:latin typeface="Tempus Sans ITC" pitchFamily="82" charset="0"/>
              </a:rPr>
              <a:t>tourist </a:t>
            </a:r>
            <a:r>
              <a:rPr lang="en-GB" sz="2000" smtClean="0">
                <a:solidFill>
                  <a:schemeClr val="tx1"/>
                </a:solidFill>
                <a:latin typeface="Tempus Sans ITC" pitchFamily="82" charset="0"/>
              </a:rPr>
              <a:t>leaflet </a:t>
            </a:r>
            <a:r>
              <a:rPr lang="en-GB" sz="2000" dirty="0" smtClean="0">
                <a:solidFill>
                  <a:schemeClr val="tx1"/>
                </a:solidFill>
                <a:latin typeface="Tempus Sans ITC" pitchFamily="82" charset="0"/>
              </a:rPr>
              <a:t>about </a:t>
            </a:r>
            <a:r>
              <a:rPr lang="en-GB" sz="2000" b="1" dirty="0" smtClean="0">
                <a:solidFill>
                  <a:schemeClr val="tx1"/>
                </a:solidFill>
                <a:latin typeface="Tempus Sans ITC" pitchFamily="82" charset="0"/>
              </a:rPr>
              <a:t>Greece.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3851920" y="1484784"/>
            <a:ext cx="4968552" cy="4968552"/>
          </a:xfrm>
          <a:prstGeom prst="rect">
            <a:avLst/>
          </a:prstGeom>
          <a:blipFill dpi="0" rotWithShape="1">
            <a:blip r:embed="rId3" cstate="print">
              <a:lum bright="30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Greece is in the South-East of Europe.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Greece has the longest coastline in Europe, but other European countries like France or Poland are bigger than Greece.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It is well known for its thousands of islands. Crete is the biggest island.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Santorini is smaller than Crete, but it is the most beautiful island.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Mount Olympus is the highest mountain.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Greek capital city is Athens. It is the largest  and most important city.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1" name="30 Imagen" descr="gr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515659" cy="2703477"/>
          </a:xfrm>
          <a:prstGeom prst="rect">
            <a:avLst/>
          </a:prstGeom>
        </p:spPr>
      </p:pic>
      <p:pic>
        <p:nvPicPr>
          <p:cNvPr id="32" name="Picture 2" descr="http://t0.gstatic.com/images?q=tbn:ANd9GcSpPpsKwM6xRv1KtWFtRmY9b_kxO16i-TVsCIttAycHzE7LTSVl6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13988"/>
            <a:ext cx="3512046" cy="223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39552" y="4221088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dirty="0" smtClean="0">
                <a:solidFill>
                  <a:schemeClr val="tx1"/>
                </a:solidFill>
                <a:latin typeface="Century Gothic" pitchFamily="34" charset="0"/>
              </a:rPr>
              <a:t>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Where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is Greece situated?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860032" y="1772816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dirty="0" smtClean="0">
                <a:solidFill>
                  <a:schemeClr val="tx1"/>
                </a:solidFill>
                <a:latin typeface="Century Gothic" pitchFamily="34" charset="0"/>
              </a:rPr>
              <a:t>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 Which is the biggest Greek island?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4860032" y="4221088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1900" dirty="0" smtClean="0">
                <a:solidFill>
                  <a:schemeClr val="tx1"/>
                </a:solidFill>
                <a:latin typeface="Century Gothic" pitchFamily="34" charset="0"/>
              </a:rPr>
              <a:t>        Greece is ______ than France.</a:t>
            </a:r>
          </a:p>
          <a:p>
            <a:pPr lvl="0" algn="ctr">
              <a:spcBef>
                <a:spcPct val="20000"/>
              </a:spcBef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39552" y="1772816"/>
            <a:ext cx="3816424" cy="208823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900" noProof="0" dirty="0" smtClean="0">
                <a:solidFill>
                  <a:schemeClr val="tx1"/>
                </a:solidFill>
                <a:latin typeface="Century Gothic" pitchFamily="34" charset="0"/>
              </a:rPr>
              <a:t>     </a:t>
            </a:r>
            <a:r>
              <a:rPr kumimoji="0" lang="en-GB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Athens is the _________ of</a:t>
            </a:r>
            <a:r>
              <a:rPr kumimoji="0" lang="en-GB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Greece.</a:t>
            </a:r>
            <a:endParaRPr kumimoji="0" lang="en-GB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88024" y="407707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2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788024" y="16288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3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67544" y="407707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1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16288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4</a:t>
            </a:r>
            <a:endParaRPr lang="en-GB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1331640" y="620688"/>
            <a:ext cx="6480720" cy="6877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360000" rIns="9144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Answer these questions and put them in order.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11560" y="2636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Capital city</a:t>
            </a:r>
            <a:endParaRPr lang="en-GB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11560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Longest river</a:t>
            </a:r>
            <a:endParaRPr lang="en-GB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11560" y="33569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Smallest city</a:t>
            </a:r>
            <a:endParaRPr lang="en-GB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932040" y="2636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Santorini</a:t>
            </a:r>
            <a:endParaRPr lang="en-GB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932040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Mount Olympus</a:t>
            </a:r>
            <a:endParaRPr lang="en-GB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932040" y="33569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Crete</a:t>
            </a:r>
            <a:endParaRPr lang="en-GB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11560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In the North of Europe</a:t>
            </a:r>
            <a:endParaRPr lang="en-GB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11560" y="54452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In the South-East of Europe</a:t>
            </a:r>
            <a:endParaRPr lang="en-GB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11560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In the South of America</a:t>
            </a:r>
            <a:endParaRPr lang="en-GB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932040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a) Bigger</a:t>
            </a:r>
            <a:endParaRPr lang="en-GB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932040" y="54452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b) Higher</a:t>
            </a:r>
            <a:endParaRPr lang="en-GB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932040" y="58052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entury Gothic" pitchFamily="34" charset="0"/>
              </a:rPr>
              <a:t>c) Smaller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591</Words>
  <Application>Microsoft Office PowerPoint</Application>
  <PresentationFormat>Presentación en pantalla (4:3)</PresentationFormat>
  <Paragraphs>111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WONDERS OF THE WORLD </vt:lpstr>
      <vt:lpstr>CHANT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OF  THE WORLD  6TH LEVEL – PRIMARY EDUCATION</dc:title>
  <dc:creator>HP</dc:creator>
  <cp:lastModifiedBy> </cp:lastModifiedBy>
  <cp:revision>94</cp:revision>
  <dcterms:created xsi:type="dcterms:W3CDTF">2012-12-06T15:08:30Z</dcterms:created>
  <dcterms:modified xsi:type="dcterms:W3CDTF">2013-01-09T20:41:56Z</dcterms:modified>
</cp:coreProperties>
</file>