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40136-5276-4360-BA22-2774F3D5A7A6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7C067-98CC-4A76-9DBE-0C3B458CCD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1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584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486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564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871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01793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750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86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586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4098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4725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167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8133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8982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8290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7745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000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9010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006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231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363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D1C35-F174-4336-B42D-82E19F7411D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365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237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149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C067-98CC-4A76-9DBE-0C3B458CCD63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89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B2828-91BF-427D-98C2-B46C5FA82A2E}" type="datetimeFigureOut">
              <a:rPr lang="es-ES" smtClean="0"/>
              <a:pPr/>
              <a:t>21/11/2012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B912-24B7-4562-A294-E171FBA837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lloween.kids-po.net/index/images/caldero.g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es/imgres?imgurl=http://nenaghca.files.wordpress.com/2010/01/cabbage.jpg&amp;imgrefurl=http://nenaghca.wordpress.com/page/3/&amp;usg=__RaPVvTD9Qom_a-bic17fSAHeX_M=&amp;h=344&amp;w=484&amp;sz=39&amp;hl=es&amp;start=4&amp;zoom=1&amp;itbs=1&amp;tbnid=Sf6uX9wQSldw5M:&amp;tbnh=92&amp;tbnw=129&amp;prev=/images?q=cabbage&amp;hl=es&amp;gbv=2&amp;ndsp=18&amp;tbs=isch:1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lloween.kids-po.net/index/images/caldero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halloween.kids-po.net/index/images/caldero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halloween.kids-po.net/index/images/caldero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halloween.kids-po.net/index/images/caldero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halloween.kids-po.net/index/images/caldero.g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mundotoon.tripod.com/abuelo.gif&amp;imgrefurl=http://mundotoon.tripod.com/heidi.html&amp;usg=__mEueDPkrVvepHSe--YBZH2McxE0=&amp;h=173&amp;w=145&amp;sz=4&amp;hl=es&amp;start=1&amp;zoom=1&amp;itbs=1&amp;tbnid=n6Gs0IH2iLE7NM:&amp;tbnh=100&amp;tbnw=84&amp;prev=/images?q=ABUELO+HEIDI&amp;hl=es&amp;gbv=2&amp;tbs=isch: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lloween.kids-po.net/index/images/caldero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resordeldesert.net/shop/d/2208-3/piedra-de-alumbr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lloween.kids-po.net/index/images/caldero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008112"/>
          </a:xfrm>
        </p:spPr>
        <p:txBody>
          <a:bodyPr/>
          <a:lstStyle/>
          <a:p>
            <a:r>
              <a:rPr lang="es-ES" dirty="0" err="1" smtClean="0"/>
              <a:t>Hello</a:t>
            </a:r>
            <a:r>
              <a:rPr lang="es-ES" dirty="0" smtClean="0"/>
              <a:t> </a:t>
            </a:r>
            <a:r>
              <a:rPr lang="es-ES" dirty="0" err="1" smtClean="0"/>
              <a:t>song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1628800"/>
            <a:ext cx="6400800" cy="4896544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Hello, how are </a:t>
            </a:r>
            <a:r>
              <a:rPr lang="en-US" sz="5500" dirty="0" smtClean="0">
                <a:solidFill>
                  <a:schemeClr val="tx1"/>
                </a:solidFill>
              </a:rPr>
              <a:t>you?</a:t>
            </a:r>
            <a:endParaRPr lang="es-ES" sz="5500" dirty="0">
              <a:solidFill>
                <a:schemeClr val="tx1"/>
              </a:solidFill>
            </a:endParaRPr>
          </a:p>
          <a:p>
            <a:r>
              <a:rPr lang="en-US" sz="5500" dirty="0">
                <a:solidFill>
                  <a:schemeClr val="tx1"/>
                </a:solidFill>
              </a:rPr>
              <a:t>I’m good!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I’m great!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I’m wonderful!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x2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/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Hello, how are you? </a:t>
            </a:r>
            <a:endParaRPr lang="es-ES" sz="5500" dirty="0">
              <a:solidFill>
                <a:schemeClr val="tx1"/>
              </a:solidFill>
            </a:endParaRPr>
          </a:p>
          <a:p>
            <a:r>
              <a:rPr lang="en-US" sz="5500" dirty="0">
                <a:solidFill>
                  <a:schemeClr val="tx1"/>
                </a:solidFill>
              </a:rPr>
              <a:t>I’m tired.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I’m hungry.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I’m not so good.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x2</a:t>
            </a:r>
            <a:endParaRPr lang="es-ES" sz="5500" dirty="0">
              <a:solidFill>
                <a:schemeClr val="tx1"/>
              </a:solidFill>
            </a:endParaRPr>
          </a:p>
          <a:p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Hello! </a:t>
            </a:r>
            <a:br>
              <a:rPr lang="en-US" sz="5500" dirty="0">
                <a:solidFill>
                  <a:schemeClr val="tx1"/>
                </a:solidFill>
              </a:rPr>
            </a:br>
            <a:r>
              <a:rPr lang="en-US" sz="5500" dirty="0">
                <a:solidFill>
                  <a:schemeClr val="tx1"/>
                </a:solidFill>
              </a:rPr>
              <a:t>Hello, how are you</a:t>
            </a:r>
            <a:r>
              <a:rPr lang="en-US" sz="55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5500" dirty="0" smtClean="0">
                <a:solidFill>
                  <a:schemeClr val="tx1"/>
                </a:solidFill>
              </a:rPr>
              <a:t>x2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Soon a villager appeared, holding a small cabbage and added it to the pot.</a:t>
            </a:r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8195" name="Picture 5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420938"/>
            <a:ext cx="20161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http://t2.gstatic.com/images?q=tbn:Sf6uX9wQSldw5M:http://nenaghca.files.wordpress.com/2010/01/cabb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2276475"/>
            <a:ext cx="1228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"Wonderful!!" said the old man. "You know, I once had stone soup with cabbage and some potatoes, and it was delicious!”.</a:t>
            </a:r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Another villager gave the stranger some potatoes. . . </a:t>
            </a:r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9219" name="Picture 5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860800"/>
            <a:ext cx="20161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J:\stone soup\mushroo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4002088"/>
            <a:ext cx="460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J:\stone soup\patat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357563"/>
            <a:ext cx="28797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“And here you are some carrots” said other villager.</a:t>
            </a:r>
            <a:endParaRPr lang="es-ES" smtClean="0"/>
          </a:p>
        </p:txBody>
      </p:sp>
      <p:pic>
        <p:nvPicPr>
          <p:cNvPr id="10243" name="Picture 6" descr="J:\stone soup\zanahori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644900"/>
            <a:ext cx="30241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573463"/>
            <a:ext cx="20161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1267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“Would you have some onions?” The old man asked.</a:t>
            </a:r>
          </a:p>
          <a:p>
            <a:pPr eaLnBrk="1" hangingPunct="1">
              <a:buFont typeface="Arial" charset="0"/>
              <a:buNone/>
            </a:pPr>
            <a:r>
              <a:rPr lang="es-ES" smtClean="0"/>
              <a:t>A villager gave to him some onions.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1268" name="Picture 7" descr="J:\stone sou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573463"/>
            <a:ext cx="15128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357563"/>
            <a:ext cx="20161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“And here you are some mushrooms” said another villager.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2291" name="Picture 8" descr="J:\stone soup\mushr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636838"/>
            <a:ext cx="20875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24175"/>
            <a:ext cx="20161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“Ohh!” Said the old man. “This soup will be delicious with some meat…”</a:t>
            </a:r>
          </a:p>
          <a:p>
            <a:pPr eaLnBrk="1" hangingPunct="1">
              <a:buFont typeface="Arial" charset="0"/>
              <a:buNone/>
            </a:pPr>
            <a:r>
              <a:rPr lang="es-ES" smtClean="0"/>
              <a:t>The village butcher gave to the old man some meat.</a:t>
            </a:r>
          </a:p>
        </p:txBody>
      </p:sp>
      <p:pic>
        <p:nvPicPr>
          <p:cNvPr id="13315" name="Picture 2" descr="J:\stone soup\17_food_alimentos.jpg"/>
          <p:cNvPicPr>
            <a:picLocks noChangeAspect="1" noChangeArrowheads="1"/>
          </p:cNvPicPr>
          <p:nvPr/>
        </p:nvPicPr>
        <p:blipFill>
          <a:blip r:embed="rId3" cstate="print"/>
          <a:srcRect t="28070"/>
          <a:stretch>
            <a:fillRect/>
          </a:stretch>
        </p:blipFill>
        <p:spPr bwMode="auto">
          <a:xfrm>
            <a:off x="2339975" y="2852738"/>
            <a:ext cx="2663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750" y="4868863"/>
            <a:ext cx="7704138" cy="1354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sz="3200" dirty="0">
                <a:latin typeface="+mn-lt"/>
              </a:rPr>
              <a:t>And </a:t>
            </a:r>
            <a:r>
              <a:rPr lang="es-ES" sz="3200" dirty="0" err="1">
                <a:latin typeface="+mn-lt"/>
              </a:rPr>
              <a:t>now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they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have</a:t>
            </a:r>
            <a:r>
              <a:rPr lang="es-ES" sz="3200" dirty="0">
                <a:latin typeface="+mn-lt"/>
              </a:rPr>
              <a:t> a </a:t>
            </a:r>
            <a:r>
              <a:rPr lang="en-US" sz="3200" dirty="0">
                <a:latin typeface="+mn-lt"/>
              </a:rPr>
              <a:t>delicious meal for everyone in the village to share!</a:t>
            </a:r>
          </a:p>
        </p:txBody>
      </p:sp>
      <p:pic>
        <p:nvPicPr>
          <p:cNvPr id="13317" name="Picture 5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133600"/>
            <a:ext cx="20161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 villagers wanted to buy the magical stone but the stranger didn’t want to sell it and he left the village the next day.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It’s not a magic stone, </a:t>
            </a:r>
            <a:r>
              <a:rPr lang="es-ES" smtClean="0"/>
              <a:t>you can make delicious soup working together.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algn="r" eaLnBrk="1" hangingPunct="1">
              <a:buFont typeface="Arial" charset="0"/>
              <a:buNone/>
            </a:pPr>
            <a:r>
              <a:rPr lang="es-ES" sz="8000" smtClean="0"/>
              <a:t>THE END!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SONG</a:t>
            </a:r>
            <a:endParaRPr lang="es-ES" dirty="0"/>
          </a:p>
        </p:txBody>
      </p:sp>
      <p:pic>
        <p:nvPicPr>
          <p:cNvPr id="1026" name="Picture 2" descr="G:\methodology\delicious_(3)-son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" y="1680051"/>
            <a:ext cx="7452360" cy="4366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LISTENING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/>
              <a:t>Do the shopping!</a:t>
            </a:r>
            <a:endParaRPr lang="es-ES" dirty="0"/>
          </a:p>
          <a:p>
            <a:pPr>
              <a:buNone/>
            </a:pPr>
            <a:r>
              <a:rPr lang="en-US" dirty="0"/>
              <a:t>Children have a worksheet with different </a:t>
            </a:r>
            <a:r>
              <a:rPr lang="en-US" dirty="0" smtClean="0"/>
              <a:t>food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/>
              <a:t>the teacher names some of the </a:t>
            </a:r>
            <a:r>
              <a:rPr lang="en-US" dirty="0" smtClean="0"/>
              <a:t>different</a:t>
            </a:r>
          </a:p>
          <a:p>
            <a:pPr>
              <a:buNone/>
            </a:pPr>
            <a:r>
              <a:rPr lang="en-US" dirty="0" smtClean="0"/>
              <a:t>food </a:t>
            </a:r>
            <a:r>
              <a:rPr lang="en-US" dirty="0"/>
              <a:t>they have to buy, and children will do a </a:t>
            </a:r>
            <a:r>
              <a:rPr lang="en-US" dirty="0" smtClean="0"/>
              <a:t>tick</a:t>
            </a:r>
          </a:p>
          <a:p>
            <a:pPr>
              <a:buNone/>
            </a:pPr>
            <a:r>
              <a:rPr lang="en-US" dirty="0" smtClean="0"/>
              <a:t>on </a:t>
            </a:r>
            <a:r>
              <a:rPr lang="en-US" dirty="0"/>
              <a:t>the food that the teacher has said.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SPEAKING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en-US" b="1" dirty="0"/>
              <a:t>Someone who likes….</a:t>
            </a:r>
            <a:endParaRPr lang="es-ES" dirty="0"/>
          </a:p>
          <a:p>
            <a:pPr>
              <a:buNone/>
            </a:pPr>
            <a:r>
              <a:rPr lang="en-US" dirty="0"/>
              <a:t>Children are sit in a chair ring but there is one </a:t>
            </a:r>
            <a:r>
              <a:rPr lang="en-US" dirty="0" smtClean="0"/>
              <a:t>chair</a:t>
            </a:r>
          </a:p>
          <a:p>
            <a:pPr>
              <a:buNone/>
            </a:pPr>
            <a:r>
              <a:rPr lang="en-US" dirty="0" smtClean="0"/>
              <a:t>left</a:t>
            </a:r>
            <a:r>
              <a:rPr lang="en-US" dirty="0"/>
              <a:t>. The teacher says “someone who likes apples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for example) and those children who like </a:t>
            </a:r>
            <a:r>
              <a:rPr lang="en-US" dirty="0" smtClean="0"/>
              <a:t>apples</a:t>
            </a:r>
          </a:p>
          <a:p>
            <a:pPr>
              <a:buNone/>
            </a:pPr>
            <a:r>
              <a:rPr lang="en-US" dirty="0" smtClean="0"/>
              <a:t>have </a:t>
            </a:r>
            <a:r>
              <a:rPr lang="en-US" dirty="0"/>
              <a:t>to stand up, run and sit in a different </a:t>
            </a:r>
            <a:r>
              <a:rPr lang="en-US" dirty="0" smtClean="0"/>
              <a:t>chair.</a:t>
            </a:r>
          </a:p>
          <a:p>
            <a:pPr>
              <a:buNone/>
            </a:pPr>
            <a:r>
              <a:rPr lang="en-US" dirty="0" smtClean="0"/>
              <a:t>Always </a:t>
            </a:r>
            <a:r>
              <a:rPr lang="en-US" dirty="0"/>
              <a:t>there will be a student in the middle of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ring </a:t>
            </a:r>
            <a:r>
              <a:rPr lang="en-US" dirty="0"/>
              <a:t>because of the chair left and he or she has </a:t>
            </a:r>
            <a:r>
              <a:rPr lang="en-US" dirty="0" smtClean="0"/>
              <a:t>to</a:t>
            </a:r>
          </a:p>
          <a:p>
            <a:pPr>
              <a:buNone/>
            </a:pPr>
            <a:r>
              <a:rPr lang="en-US" dirty="0" smtClean="0"/>
              <a:t>say </a:t>
            </a:r>
            <a:r>
              <a:rPr lang="en-US" dirty="0"/>
              <a:t>“someone who likes (some food)” and so on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flashcards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Dogs and cats:</a:t>
            </a:r>
            <a:r>
              <a:rPr lang="en-US" dirty="0"/>
              <a:t> Children are sitting in circle. The teacher gives a flashcard to each child. There will be repeated flashcards. The teacher says, for example “ice-cream”, and the children who have this flashcards have to run in circle to catch the others children who are running and they have to try not to be caught.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WRITING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0841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228184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1988840"/>
            <a:ext cx="2424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READING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5904656" cy="4392488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Let´s cook!</a:t>
            </a:r>
            <a:endParaRPr lang="es-ES" dirty="0"/>
          </a:p>
          <a:p>
            <a:pPr>
              <a:buNone/>
            </a:pPr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Chocolate </a:t>
            </a:r>
            <a:r>
              <a:rPr lang="en-GB" dirty="0" smtClean="0"/>
              <a:t>truffles</a:t>
            </a:r>
            <a:endParaRPr lang="es-ES" dirty="0" smtClean="0"/>
          </a:p>
          <a:p>
            <a:endParaRPr lang="es-ES" dirty="0"/>
          </a:p>
          <a:p>
            <a:r>
              <a:rPr lang="en-GB" dirty="0"/>
              <a:t>You need:</a:t>
            </a:r>
            <a:endParaRPr lang="es-ES" dirty="0"/>
          </a:p>
          <a:p>
            <a:pPr>
              <a:buNone/>
            </a:pPr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1 kg condensed </a:t>
            </a:r>
            <a:r>
              <a:rPr lang="en-GB" dirty="0" smtClean="0">
                <a:solidFill>
                  <a:srgbClr val="FF0000"/>
                </a:solidFill>
              </a:rPr>
              <a:t>milk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/>
              <a:t>2 packets of </a:t>
            </a:r>
            <a:r>
              <a:rPr lang="en-GB" dirty="0">
                <a:solidFill>
                  <a:srgbClr val="FF0000"/>
                </a:solidFill>
              </a:rPr>
              <a:t>cookies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/>
              <a:t>250 g powdered </a:t>
            </a:r>
            <a:r>
              <a:rPr lang="en-GB" dirty="0">
                <a:solidFill>
                  <a:srgbClr val="FF0000"/>
                </a:solidFill>
              </a:rPr>
              <a:t>chocolate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n-GB" dirty="0"/>
              <a:t>100 g </a:t>
            </a:r>
            <a:r>
              <a:rPr lang="en-GB" dirty="0">
                <a:solidFill>
                  <a:srgbClr val="FF0000"/>
                </a:solidFill>
              </a:rPr>
              <a:t>chocolate</a:t>
            </a:r>
            <a:r>
              <a:rPr lang="en-GB" dirty="0"/>
              <a:t> noodles</a:t>
            </a:r>
            <a:endParaRPr lang="es-ES" dirty="0"/>
          </a:p>
          <a:p>
            <a:pPr>
              <a:buNone/>
            </a:pPr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Crush the </a:t>
            </a:r>
            <a:r>
              <a:rPr lang="en-GB" dirty="0">
                <a:solidFill>
                  <a:srgbClr val="FF0000"/>
                </a:solidFill>
              </a:rPr>
              <a:t>cookies</a:t>
            </a:r>
            <a:r>
              <a:rPr lang="en-GB" dirty="0"/>
              <a:t> and mix them with the condensed </a:t>
            </a:r>
            <a:r>
              <a:rPr lang="en-GB" dirty="0">
                <a:solidFill>
                  <a:srgbClr val="FF0000"/>
                </a:solidFill>
              </a:rPr>
              <a:t>milk</a:t>
            </a:r>
            <a:r>
              <a:rPr lang="en-GB" dirty="0"/>
              <a:t>, then add the powdered </a:t>
            </a:r>
            <a:r>
              <a:rPr lang="en-GB" dirty="0">
                <a:solidFill>
                  <a:srgbClr val="FF0000"/>
                </a:solidFill>
              </a:rPr>
              <a:t>chocolate</a:t>
            </a:r>
            <a:r>
              <a:rPr lang="en-GB" dirty="0"/>
              <a:t>, stir it and mix it well.</a:t>
            </a:r>
            <a:endParaRPr lang="es-ES" dirty="0"/>
          </a:p>
          <a:p>
            <a:pPr>
              <a:buNone/>
            </a:pPr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When we have the </a:t>
            </a:r>
            <a:r>
              <a:rPr lang="en-GB" dirty="0">
                <a:solidFill>
                  <a:srgbClr val="FF0000"/>
                </a:solidFill>
              </a:rPr>
              <a:t>mixture</a:t>
            </a:r>
            <a:r>
              <a:rPr lang="en-GB" dirty="0"/>
              <a:t>, form the dough into </a:t>
            </a:r>
            <a:r>
              <a:rPr lang="en-GB" dirty="0">
                <a:solidFill>
                  <a:srgbClr val="FF0000"/>
                </a:solidFill>
              </a:rPr>
              <a:t>balls</a:t>
            </a:r>
            <a:r>
              <a:rPr lang="en-GB" dirty="0"/>
              <a:t>, then cover the balls with </a:t>
            </a:r>
            <a:r>
              <a:rPr lang="en-GB" dirty="0">
                <a:solidFill>
                  <a:srgbClr val="FF0000"/>
                </a:solidFill>
              </a:rPr>
              <a:t>chocolate </a:t>
            </a:r>
            <a:r>
              <a:rPr lang="en-GB" dirty="0"/>
              <a:t>noodles and put them in a muffin </a:t>
            </a:r>
            <a:r>
              <a:rPr lang="en-GB" dirty="0" err="1"/>
              <a:t>mold</a:t>
            </a:r>
            <a:r>
              <a:rPr lang="en-GB" dirty="0"/>
              <a:t>.</a:t>
            </a:r>
            <a:endParaRPr lang="es-ES" dirty="0"/>
          </a:p>
          <a:p>
            <a:pPr>
              <a:buNone/>
            </a:pPr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We put the </a:t>
            </a:r>
            <a:r>
              <a:rPr lang="en-GB" dirty="0">
                <a:solidFill>
                  <a:srgbClr val="FF0000"/>
                </a:solidFill>
              </a:rPr>
              <a:t>truffles</a:t>
            </a:r>
            <a:r>
              <a:rPr lang="en-GB" dirty="0"/>
              <a:t> in the fridge </a:t>
            </a:r>
            <a:r>
              <a:rPr lang="en-GB" dirty="0" smtClean="0"/>
              <a:t>for </a:t>
            </a:r>
            <a:r>
              <a:rPr lang="en-GB" dirty="0"/>
              <a:t>two hours and then... have a </a:t>
            </a:r>
            <a:r>
              <a:rPr lang="en-GB" dirty="0">
                <a:solidFill>
                  <a:srgbClr val="FF0000"/>
                </a:solidFill>
              </a:rPr>
              <a:t>good meal</a:t>
            </a:r>
            <a:r>
              <a:rPr lang="en-GB" dirty="0"/>
              <a:t>!</a:t>
            </a:r>
            <a:endParaRPr lang="es-ES" dirty="0"/>
          </a:p>
          <a:p>
            <a:endParaRPr lang="es-ES" dirty="0"/>
          </a:p>
        </p:txBody>
      </p:sp>
      <p:pic>
        <p:nvPicPr>
          <p:cNvPr id="35842" name="Imagen 11" descr="truff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1522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ORAL INTERACTION</a:t>
            </a:r>
            <a:endParaRPr lang="es-E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-372" t="25377" r="372" b="39074"/>
          <a:stretch/>
        </p:blipFill>
        <p:spPr bwMode="auto">
          <a:xfrm>
            <a:off x="1331640" y="2636912"/>
            <a:ext cx="68198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763688" y="4293096"/>
            <a:ext cx="52610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100" dirty="0" err="1" smtClean="0"/>
              <a:t>Name</a:t>
            </a:r>
            <a:endParaRPr lang="es-ES" sz="11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700808"/>
            <a:ext cx="823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Children, by working in pairs, have to ask «Do you like…? with all of the names of the</a:t>
            </a:r>
          </a:p>
          <a:p>
            <a:r>
              <a:rPr lang="en-US" dirty="0" smtClean="0"/>
              <a:t>food and to put a tick or a cross depending on the answer of his or</a:t>
            </a:r>
          </a:p>
          <a:p>
            <a:r>
              <a:rPr lang="en-US" dirty="0" smtClean="0"/>
              <a:t>her classmate.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CUT-OUT</a:t>
            </a:r>
            <a:endParaRPr lang="es-E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724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84784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FINAL TASK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/>
              <a:t> </a:t>
            </a:r>
            <a:r>
              <a:rPr lang="es-ES" dirty="0" err="1" smtClean="0"/>
              <a:t>truffles</a:t>
            </a:r>
            <a:r>
              <a:rPr lang="es-ES" dirty="0" smtClean="0"/>
              <a:t>!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2348880"/>
            <a:ext cx="6912768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Let´s cook!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Chocolate truffles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 need: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 kg condensed milk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packets of cookies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250 g powdered chocolate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 g chocolate noodles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Crush the cookies and mix them with the condensed milk, then add the powdered chocolate, stir it and mix it well.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 we have the mixture, form the dough into balls, then cover the balls with chocolate noodles and put them in a muffin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mold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 put the truffles in the fridge for two hours and then... have a good meal!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n 11" descr="truff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GOODBYE SONG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Everyone gets </a:t>
            </a:r>
            <a:r>
              <a:rPr lang="en-US" smtClean="0"/>
              <a:t>on their coats,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On their </a:t>
            </a:r>
            <a:r>
              <a:rPr lang="en-US" dirty="0" smtClean="0"/>
              <a:t>gloves,</a:t>
            </a:r>
            <a:br>
              <a:rPr lang="en-US" dirty="0" smtClean="0"/>
            </a:br>
            <a:r>
              <a:rPr lang="en-US" smtClean="0"/>
              <a:t>On their hats,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Everyone gets </a:t>
            </a:r>
            <a:r>
              <a:rPr lang="en-US" smtClean="0"/>
              <a:t>on their coat,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It's time to go home!</a:t>
            </a:r>
          </a:p>
          <a:p>
            <a:pPr marL="0" indent="0">
              <a:buNone/>
            </a:pPr>
            <a:r>
              <a:rPr lang="en-US" dirty="0" smtClean="0"/>
              <a:t>Oh </a:t>
            </a:r>
            <a:r>
              <a:rPr lang="en-US" dirty="0"/>
              <a:t>it's time to say </a:t>
            </a:r>
            <a:r>
              <a:rPr lang="en-US" dirty="0" smtClean="0"/>
              <a:t>goodbye, say goodbye, say goodbye</a:t>
            </a:r>
          </a:p>
          <a:p>
            <a:pPr marL="0" indent="0">
              <a:buNone/>
            </a:pPr>
            <a:r>
              <a:rPr lang="en-US" dirty="0" smtClean="0"/>
              <a:t>Oh it's time to say goodbye, goodbye to all of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6704"/>
          </a:xfrm>
        </p:spPr>
        <p:txBody>
          <a:bodyPr>
            <a:normAutofit/>
          </a:bodyPr>
          <a:lstStyle/>
          <a:p>
            <a:r>
              <a:rPr lang="es-ES" sz="9600" dirty="0" smtClean="0"/>
              <a:t>STORY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images.jpg"/>
          <p:cNvPicPr>
            <a:picLocks noChangeAspect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An old man came upon a village.  As he entered, the villagers were afraid and locked their doors and windows.</a:t>
            </a: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3075" name="Picture 2" descr="http://www.raulfornell.com/dibujos/posterPueblo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834072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The old man smiled and asked, “why are you all so frightened?  I am a simple traveler, looking for a place to stay for the night and a meal”.</a:t>
            </a:r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4099" name="Picture 2" descr="http://t0.gstatic.com/images?q=tbn:n6Gs0IH2iLE7NM:http://mundotoon.tripod.com/abuel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924175"/>
            <a:ext cx="29511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"There's nothing to eat in the village," the villagers told him. "We are poor and our children are hungry”.</a:t>
            </a:r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"Oh, I have everything I need," he said. "In fact, I was thinking of making some stone soup to share with all of you." He took an iron cauldron, filled it with water, and began to build a fire under it.</a:t>
            </a:r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5123" name="Picture 5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860800"/>
            <a:ext cx="20161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611188" y="404813"/>
            <a:ext cx="8075612" cy="5721350"/>
          </a:xfrm>
        </p:spPr>
        <p:txBody>
          <a:bodyPr/>
          <a:lstStyle/>
          <a:p>
            <a:pPr eaLnBrk="1" hangingPunct="1"/>
            <a:r>
              <a:rPr lang="en-US" smtClean="0"/>
              <a:t>Then, he took a stone from his bag and dropped it into the water.</a:t>
            </a: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6147" name="Picture 4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441575"/>
            <a:ext cx="4824413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By now, hearing the rumor of food, the villagers came out of their homes.</a:t>
            </a:r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"Ahh," old man said “ Delicious! Would you have some cabagge?” </a:t>
            </a:r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7171" name="Picture 5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500438"/>
            <a:ext cx="20161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626</Words>
  <Application>Microsoft Office PowerPoint</Application>
  <PresentationFormat>Presentación en pantalla (4:3)</PresentationFormat>
  <Paragraphs>121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Hello song</vt:lpstr>
      <vt:lpstr>Activities with flashcards</vt:lpstr>
      <vt:lpstr>STORY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SONG</vt:lpstr>
      <vt:lpstr>LISTENING</vt:lpstr>
      <vt:lpstr>SPEAKING</vt:lpstr>
      <vt:lpstr>WRITING</vt:lpstr>
      <vt:lpstr>READING</vt:lpstr>
      <vt:lpstr>ORAL INTERACTION</vt:lpstr>
      <vt:lpstr>CUT-OUT</vt:lpstr>
      <vt:lpstr>FINAL TASK</vt:lpstr>
      <vt:lpstr>GOODBYE SONG</vt:lpstr>
    </vt:vector>
  </TitlesOfParts>
  <Company>UCLM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song</dc:title>
  <dc:creator>Aula</dc:creator>
  <cp:lastModifiedBy> </cp:lastModifiedBy>
  <cp:revision>8</cp:revision>
  <dcterms:created xsi:type="dcterms:W3CDTF">2010-12-13T10:29:20Z</dcterms:created>
  <dcterms:modified xsi:type="dcterms:W3CDTF">2012-11-21T19:22:32Z</dcterms:modified>
</cp:coreProperties>
</file>